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48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100"/>
              <a:t>Augmentation</a:t>
            </a:r>
            <a:r>
              <a:rPr lang="fr-FR" sz="1100" baseline="0"/>
              <a:t> des données par l'application de filtre</a:t>
            </a:r>
            <a:endParaRPr lang="fr-FR" sz="11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'[Classeur1 (version 1).xlsx]Feuil1'!$B$2</c:f>
              <c:strCache>
                <c:ptCount val="1"/>
                <c:pt idx="0">
                  <c:v>Sans filtre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1).xlsx]Feuil1'!$C$2:$F$2</c:f>
              <c:numCache>
                <c:formatCode>General</c:formatCode>
                <c:ptCount val="4"/>
                <c:pt idx="0">
                  <c:v>92</c:v>
                </c:pt>
                <c:pt idx="1">
                  <c:v>51</c:v>
                </c:pt>
                <c:pt idx="2">
                  <c:v>289</c:v>
                </c:pt>
                <c:pt idx="3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92-4B47-97B2-F41548A3C16D}"/>
            </c:ext>
          </c:extLst>
        </c:ser>
        <c:ser>
          <c:idx val="1"/>
          <c:order val="1"/>
          <c:tx>
            <c:strRef>
              <c:f>'[Classeur1 (version 1).xlsx]Feuil1'!$B$3</c:f>
              <c:strCache>
                <c:ptCount val="1"/>
                <c:pt idx="0">
                  <c:v>A l'aide de la symétrie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1).xlsx]Feuil1'!$C$3:$F$3</c:f>
              <c:numCache>
                <c:formatCode>General</c:formatCode>
                <c:ptCount val="4"/>
                <c:pt idx="0">
                  <c:v>368</c:v>
                </c:pt>
                <c:pt idx="1">
                  <c:v>204</c:v>
                </c:pt>
                <c:pt idx="2">
                  <c:v>1156</c:v>
                </c:pt>
                <c:pt idx="3">
                  <c:v>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92-4B47-97B2-F41548A3C16D}"/>
            </c:ext>
          </c:extLst>
        </c:ser>
        <c:ser>
          <c:idx val="2"/>
          <c:order val="2"/>
          <c:tx>
            <c:strRef>
              <c:f>'[Classeur1 (version 1).xlsx]Feuil1'!$B$4</c:f>
              <c:strCache>
                <c:ptCount val="1"/>
                <c:pt idx="0">
                  <c:v>Avec l'ensemble des filtres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1).xlsx]Feuil1'!$C$4:$F$4</c:f>
              <c:numCache>
                <c:formatCode>General</c:formatCode>
                <c:ptCount val="4"/>
                <c:pt idx="0">
                  <c:v>1196</c:v>
                </c:pt>
                <c:pt idx="1">
                  <c:v>663</c:v>
                </c:pt>
                <c:pt idx="2">
                  <c:v>3757</c:v>
                </c:pt>
                <c:pt idx="3">
                  <c:v>1313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92-4B47-97B2-F41548A3C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2916720"/>
        <c:axId val="362915152"/>
      </c:barChart>
      <c:catAx>
        <c:axId val="36291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2915152"/>
        <c:crosses val="autoZero"/>
        <c:auto val="1"/>
        <c:lblAlgn val="ctr"/>
        <c:lblOffset val="100"/>
        <c:noMultiLvlLbl val="0"/>
      </c:catAx>
      <c:valAx>
        <c:axId val="36291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2916720"/>
        <c:crosses val="autoZero"/>
        <c:crossBetween val="between"/>
        <c:majorUnit val="1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892446433886485E-2"/>
          <c:y val="0.15915476101012291"/>
          <c:w val="0.20447431184504"/>
          <c:h val="0.4226753467193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fr-FR" sz="1100" b="0" i="0" baseline="0" dirty="0">
                <a:solidFill>
                  <a:schemeClr val="tx1"/>
                </a:solidFill>
                <a:effectLst/>
              </a:rPr>
              <a:t>Total de l'augmentation des données par l'application de filtre</a:t>
            </a:r>
            <a:endParaRPr lang="en-US" sz="11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1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'[Classeur1 (version 1).xlsx]Feuil1'!$H$3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7F-41C6-B8C5-D7A74052D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7F-41C6-B8C5-D7A74052D7B9}"/>
              </c:ext>
            </c:extLst>
          </c:dPt>
          <c:cat>
            <c:strRef>
              <c:f>'[Classeur1 (version 1).xlsx]Feuil1'!$I$2:$K$2</c:f>
              <c:strCache>
                <c:ptCount val="3"/>
                <c:pt idx="0">
                  <c:v>Sans filtre</c:v>
                </c:pt>
                <c:pt idx="1">
                  <c:v>A l'aide de la symétrie</c:v>
                </c:pt>
                <c:pt idx="2">
                  <c:v>Avec l'ensemble des filtres</c:v>
                </c:pt>
              </c:strCache>
            </c:strRef>
          </c:cat>
          <c:val>
            <c:numRef>
              <c:f>'[Classeur1 (version 1).xlsx]Feuil1'!$I$3:$K$3</c:f>
              <c:numCache>
                <c:formatCode>General</c:formatCode>
                <c:ptCount val="3"/>
                <c:pt idx="0">
                  <c:v>533</c:v>
                </c:pt>
                <c:pt idx="1">
                  <c:v>2132</c:v>
                </c:pt>
                <c:pt idx="2">
                  <c:v>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7F-41C6-B8C5-D7A74052D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2917896"/>
        <c:axId val="362915936"/>
      </c:barChart>
      <c:catAx>
        <c:axId val="362917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2915936"/>
        <c:crosses val="autoZero"/>
        <c:auto val="1"/>
        <c:lblAlgn val="ctr"/>
        <c:lblOffset val="100"/>
        <c:noMultiLvlLbl val="0"/>
      </c:catAx>
      <c:valAx>
        <c:axId val="36291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29178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2DFFFFC-0717-45DC-9509-DD99C25C8E4C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dirty="0"/>
            <a:t>Analyse de la structure du fichier .32</a:t>
          </a:r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8D2DA19F-ECFD-4A86-86BF-D48CD518C26C}">
      <dgm:prSet phldrT="[Texte]"/>
      <dgm:spPr/>
      <dgm:t>
        <a:bodyPr/>
        <a:lstStyle/>
        <a:p>
          <a:r>
            <a:rPr lang="fr-FR" b="1" dirty="0"/>
            <a:t>Stockage des fichiers</a:t>
          </a:r>
          <a:endParaRPr lang="fr-FR" dirty="0"/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/>
      <dgm:spPr/>
      <dgm:t>
        <a:bodyPr/>
        <a:lstStyle/>
        <a:p>
          <a:r>
            <a:rPr lang="fr-FR" b="1" dirty="0"/>
            <a:t>Interface de l’application Web</a:t>
          </a:r>
          <a:endParaRPr lang="fr-FR" dirty="0"/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Stockage des fichiers</a:t>
          </a:r>
          <a:endParaRPr lang="fr-FR" dirty="0"/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/>
      <dgm:spPr/>
      <dgm:t>
        <a:bodyPr/>
        <a:lstStyle/>
        <a:p>
          <a:r>
            <a:rPr lang="fr-FR" b="1" dirty="0"/>
            <a:t>Interface de l’application Web</a:t>
          </a:r>
          <a:endParaRPr lang="fr-FR" dirty="0"/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DFFFFC-0717-45DC-9509-DD99C25C8E4C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Stockage des fichiers</a:t>
          </a:r>
          <a:endParaRPr lang="fr-FR" dirty="0"/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Interface de l’application Web</a:t>
          </a:r>
          <a:endParaRPr lang="fr-FR" dirty="0"/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DFFFFC-0717-45DC-9509-DD99C25C8E4C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Récupération des données</a:t>
          </a:r>
          <a:endParaRPr lang="fr-FR" dirty="0"/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/>
      <dgm:spPr/>
      <dgm:t>
        <a:bodyPr/>
        <a:lstStyle/>
        <a:p>
          <a:r>
            <a:rPr lang="fr-FR" b="1" dirty="0"/>
            <a:t>Mise en forme des images</a:t>
          </a:r>
          <a:endParaRPr lang="fr-FR" dirty="0"/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/>
      <dgm:spPr/>
      <dgm:t>
        <a:bodyPr/>
        <a:lstStyle/>
        <a:p>
          <a:r>
            <a:rPr lang="fr-FR" b="1" dirty="0"/>
            <a:t>Augmentation du nombre de données</a:t>
          </a:r>
          <a:endParaRPr lang="fr-FR" dirty="0"/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/>
      <dgm:spPr/>
      <dgm:t>
        <a:bodyPr/>
        <a:lstStyle/>
        <a:p>
          <a:r>
            <a:rPr lang="fr-FR" b="1" dirty="0"/>
            <a:t>Conception du modèle</a:t>
          </a:r>
          <a:endParaRPr lang="fr-FR" dirty="0"/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/>
      <dgm:spPr/>
      <dgm:t>
        <a:bodyPr/>
        <a:lstStyle/>
        <a:p>
          <a:r>
            <a:rPr lang="fr-FR" b="1" dirty="0"/>
            <a:t>Entraînement et validation du modèle</a:t>
          </a:r>
          <a:endParaRPr lang="fr-FR" dirty="0"/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DB7A77D9-AC4D-400D-A574-E4F849270913}" type="presOf" srcId="{740FDB39-4445-4290-9EAC-BFD23DD25E8B}" destId="{A9F49336-9AD7-4FB4-B35F-05DCD77CAA68}" srcOrd="0" destOrd="0" presId="urn:microsoft.com/office/officeart/2005/8/layout/chevron1"/>
    <dgm:cxn modelId="{7547F58C-CF0C-4E24-B72C-DB8B9DF93180}" type="presOf" srcId="{D1345927-6521-404C-83DB-33492AA176D7}" destId="{798971EB-8A08-4766-92A1-29F6310AD8C6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2E7C7711-5278-4D76-95DC-95B5187B2F17}" type="presOf" srcId="{C28B2898-F737-468B-8C62-FF975C6AD5F4}" destId="{A4196EAF-EEBA-4689-BBC8-2210772FA5F7}" srcOrd="0" destOrd="0" presId="urn:microsoft.com/office/officeart/2005/8/layout/chevron1"/>
    <dgm:cxn modelId="{3AF212D0-088C-4354-B903-C75553367C30}" type="presOf" srcId="{40DD744F-76B4-4FAB-ABFD-3F91493528F1}" destId="{2DD1F6D2-20A1-48BB-AB86-5696A7C38B24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2625C13-0D90-49F0-93AF-D4F868744849}" type="presOf" srcId="{34CC4888-1DE0-4504-AAB9-F622768C1DFC}" destId="{ED613397-7006-48CC-ABFF-09208E782066}" srcOrd="0" destOrd="0" presId="urn:microsoft.com/office/officeart/2005/8/layout/chevron1"/>
    <dgm:cxn modelId="{F66ACBA7-D37B-49E0-A004-D7F1FC3AE6C2}" type="presOf" srcId="{BD4FD835-D92F-49FD-9079-DB5E134EF2E1}" destId="{65332A43-0D66-4861-929B-9C619F46A501}" srcOrd="0" destOrd="0" presId="urn:microsoft.com/office/officeart/2005/8/layout/chevron1"/>
    <dgm:cxn modelId="{F734707D-23AF-4F29-83AA-B1DA5DCBD543}" type="presParOf" srcId="{2DD1F6D2-20A1-48BB-AB86-5696A7C38B24}" destId="{798971EB-8A08-4766-92A1-29F6310AD8C6}" srcOrd="0" destOrd="0" presId="urn:microsoft.com/office/officeart/2005/8/layout/chevron1"/>
    <dgm:cxn modelId="{38907ADA-7F4D-4314-AD88-3F678B63FB6A}" type="presParOf" srcId="{2DD1F6D2-20A1-48BB-AB86-5696A7C38B24}" destId="{89F76C65-A092-43F3-B9DB-86B2B1A7904E}" srcOrd="1" destOrd="0" presId="urn:microsoft.com/office/officeart/2005/8/layout/chevron1"/>
    <dgm:cxn modelId="{36867E30-7982-4D1F-87EE-D0BA67C7739A}" type="presParOf" srcId="{2DD1F6D2-20A1-48BB-AB86-5696A7C38B24}" destId="{A4196EAF-EEBA-4689-BBC8-2210772FA5F7}" srcOrd="2" destOrd="0" presId="urn:microsoft.com/office/officeart/2005/8/layout/chevron1"/>
    <dgm:cxn modelId="{6FF4BFCC-EC3D-4307-90A5-420BA90649E6}" type="presParOf" srcId="{2DD1F6D2-20A1-48BB-AB86-5696A7C38B24}" destId="{ED99FBF5-38A9-4BE7-8972-23843C2E7F07}" srcOrd="3" destOrd="0" presId="urn:microsoft.com/office/officeart/2005/8/layout/chevron1"/>
    <dgm:cxn modelId="{3DCC3237-5F1B-4BC0-AC6F-F5ECD85BDB26}" type="presParOf" srcId="{2DD1F6D2-20A1-48BB-AB86-5696A7C38B24}" destId="{ED613397-7006-48CC-ABFF-09208E782066}" srcOrd="4" destOrd="0" presId="urn:microsoft.com/office/officeart/2005/8/layout/chevron1"/>
    <dgm:cxn modelId="{DEEC9B4A-20E5-4E98-B268-09250F425B66}" type="presParOf" srcId="{2DD1F6D2-20A1-48BB-AB86-5696A7C38B24}" destId="{4BE1EBD7-B3E5-4F15-99A5-5842CDB09ACB}" srcOrd="5" destOrd="0" presId="urn:microsoft.com/office/officeart/2005/8/layout/chevron1"/>
    <dgm:cxn modelId="{4B75BF05-C386-4B04-B9D8-209054103B71}" type="presParOf" srcId="{2DD1F6D2-20A1-48BB-AB86-5696A7C38B24}" destId="{65332A43-0D66-4861-929B-9C619F46A501}" srcOrd="6" destOrd="0" presId="urn:microsoft.com/office/officeart/2005/8/layout/chevron1"/>
    <dgm:cxn modelId="{CD314FBE-DB15-4B80-BB8F-C1A98DB21817}" type="presParOf" srcId="{2DD1F6D2-20A1-48BB-AB86-5696A7C38B24}" destId="{E47B86FC-EF02-42B4-841D-17B1D92E3AEB}" srcOrd="7" destOrd="0" presId="urn:microsoft.com/office/officeart/2005/8/layout/chevron1"/>
    <dgm:cxn modelId="{9DD5423D-0270-440D-8CAF-C945DA6E5AE9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Récupération des données</a:t>
          </a:r>
          <a:endParaRPr lang="fr-FR" dirty="0"/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Mise en forme des images</a:t>
          </a:r>
          <a:endParaRPr lang="fr-FR" dirty="0"/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/>
      <dgm:spPr/>
      <dgm:t>
        <a:bodyPr/>
        <a:lstStyle/>
        <a:p>
          <a:r>
            <a:rPr lang="fr-FR" b="1" dirty="0"/>
            <a:t>Augmentation du nombre de données</a:t>
          </a:r>
          <a:endParaRPr lang="fr-FR" dirty="0"/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/>
      <dgm:spPr/>
      <dgm:t>
        <a:bodyPr/>
        <a:lstStyle/>
        <a:p>
          <a:r>
            <a:rPr lang="fr-FR" b="1" dirty="0"/>
            <a:t>Conception du modèle</a:t>
          </a:r>
          <a:endParaRPr lang="fr-FR" dirty="0"/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/>
      <dgm:spPr/>
      <dgm:t>
        <a:bodyPr/>
        <a:lstStyle/>
        <a:p>
          <a:r>
            <a:rPr lang="fr-FR" b="1" dirty="0"/>
            <a:t>Entraînement et validation du modèle du jeu de test</a:t>
          </a:r>
          <a:endParaRPr lang="fr-FR" dirty="0"/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CA6A723-47F4-4518-903E-366A83F49049}" type="presOf" srcId="{C28B2898-F737-468B-8C62-FF975C6AD5F4}" destId="{A4196EAF-EEBA-4689-BBC8-2210772FA5F7}" srcOrd="0" destOrd="0" presId="urn:microsoft.com/office/officeart/2005/8/layout/chevron1"/>
    <dgm:cxn modelId="{6CD254FC-BA00-42E4-B0D4-D65A413B0B0C}" type="presOf" srcId="{34CC4888-1DE0-4504-AAB9-F622768C1DFC}" destId="{ED613397-7006-48CC-ABFF-09208E782066}" srcOrd="0" destOrd="0" presId="urn:microsoft.com/office/officeart/2005/8/layout/chevron1"/>
    <dgm:cxn modelId="{3A5379DD-5AB4-4452-A1F2-1BAFD4DC62FD}" type="presOf" srcId="{740FDB39-4445-4290-9EAC-BFD23DD25E8B}" destId="{A9F49336-9AD7-4FB4-B35F-05DCD77CAA68}" srcOrd="0" destOrd="0" presId="urn:microsoft.com/office/officeart/2005/8/layout/chevron1"/>
    <dgm:cxn modelId="{FCEC8CD2-0C2B-4C06-9D95-F28B28804E28}" type="presOf" srcId="{40DD744F-76B4-4FAB-ABFD-3F91493528F1}" destId="{2DD1F6D2-20A1-48BB-AB86-5696A7C38B24}" srcOrd="0" destOrd="0" presId="urn:microsoft.com/office/officeart/2005/8/layout/chevron1"/>
    <dgm:cxn modelId="{BC3CB63F-0D8F-40F8-9D15-33D842256952}" type="presOf" srcId="{D1345927-6521-404C-83DB-33492AA176D7}" destId="{798971EB-8A08-4766-92A1-29F6310AD8C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339EB077-217A-4640-B5BB-9CDB085F4FA5}" type="presOf" srcId="{BD4FD835-D92F-49FD-9079-DB5E134EF2E1}" destId="{65332A43-0D66-4861-929B-9C619F46A501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36ABBF06-7157-41B8-BBD0-8EF35FC7C90D}" type="presParOf" srcId="{2DD1F6D2-20A1-48BB-AB86-5696A7C38B24}" destId="{798971EB-8A08-4766-92A1-29F6310AD8C6}" srcOrd="0" destOrd="0" presId="urn:microsoft.com/office/officeart/2005/8/layout/chevron1"/>
    <dgm:cxn modelId="{53F5D97B-0BB2-4BCA-B119-512E6D74BA52}" type="presParOf" srcId="{2DD1F6D2-20A1-48BB-AB86-5696A7C38B24}" destId="{89F76C65-A092-43F3-B9DB-86B2B1A7904E}" srcOrd="1" destOrd="0" presId="urn:microsoft.com/office/officeart/2005/8/layout/chevron1"/>
    <dgm:cxn modelId="{294B7EDC-2D71-40E4-B7A6-26CBF7F203B7}" type="presParOf" srcId="{2DD1F6D2-20A1-48BB-AB86-5696A7C38B24}" destId="{A4196EAF-EEBA-4689-BBC8-2210772FA5F7}" srcOrd="2" destOrd="0" presId="urn:microsoft.com/office/officeart/2005/8/layout/chevron1"/>
    <dgm:cxn modelId="{8E837F7D-76C9-4E6B-841D-E74BBA952EC1}" type="presParOf" srcId="{2DD1F6D2-20A1-48BB-AB86-5696A7C38B24}" destId="{ED99FBF5-38A9-4BE7-8972-23843C2E7F07}" srcOrd="3" destOrd="0" presId="urn:microsoft.com/office/officeart/2005/8/layout/chevron1"/>
    <dgm:cxn modelId="{96ABB78F-6040-4FE9-994A-3498F0DFBD24}" type="presParOf" srcId="{2DD1F6D2-20A1-48BB-AB86-5696A7C38B24}" destId="{ED613397-7006-48CC-ABFF-09208E782066}" srcOrd="4" destOrd="0" presId="urn:microsoft.com/office/officeart/2005/8/layout/chevron1"/>
    <dgm:cxn modelId="{11ED442B-F658-40DA-87C2-C74BB931E6C6}" type="presParOf" srcId="{2DD1F6D2-20A1-48BB-AB86-5696A7C38B24}" destId="{4BE1EBD7-B3E5-4F15-99A5-5842CDB09ACB}" srcOrd="5" destOrd="0" presId="urn:microsoft.com/office/officeart/2005/8/layout/chevron1"/>
    <dgm:cxn modelId="{358E833D-8BE7-431F-B5CE-071BF20D77D0}" type="presParOf" srcId="{2DD1F6D2-20A1-48BB-AB86-5696A7C38B24}" destId="{65332A43-0D66-4861-929B-9C619F46A501}" srcOrd="6" destOrd="0" presId="urn:microsoft.com/office/officeart/2005/8/layout/chevron1"/>
    <dgm:cxn modelId="{D6A6BA3B-CD22-412F-A086-722C3A98308A}" type="presParOf" srcId="{2DD1F6D2-20A1-48BB-AB86-5696A7C38B24}" destId="{E47B86FC-EF02-42B4-841D-17B1D92E3AEB}" srcOrd="7" destOrd="0" presId="urn:microsoft.com/office/officeart/2005/8/layout/chevron1"/>
    <dgm:cxn modelId="{E632921D-C4C7-486F-8908-399CC27A8F4C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Récupération des données</a:t>
          </a:r>
          <a:endParaRPr lang="fr-FR" dirty="0"/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Mise en forme des images</a:t>
          </a:r>
          <a:endParaRPr lang="fr-FR" dirty="0"/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Augmentation du nombre de données</a:t>
          </a:r>
          <a:endParaRPr lang="fr-FR" dirty="0"/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/>
      <dgm:spPr/>
      <dgm:t>
        <a:bodyPr/>
        <a:lstStyle/>
        <a:p>
          <a:r>
            <a:rPr lang="fr-FR" b="1" dirty="0"/>
            <a:t>Conception du modèle</a:t>
          </a:r>
          <a:endParaRPr lang="fr-FR" dirty="0"/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/>
      <dgm:spPr/>
      <dgm:t>
        <a:bodyPr/>
        <a:lstStyle/>
        <a:p>
          <a:r>
            <a:rPr lang="fr-FR" b="1" dirty="0"/>
            <a:t>Entraînement et validation du modèle</a:t>
          </a:r>
          <a:endParaRPr lang="fr-FR" dirty="0"/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CA6A723-47F4-4518-903E-366A83F49049}" type="presOf" srcId="{C28B2898-F737-468B-8C62-FF975C6AD5F4}" destId="{A4196EAF-EEBA-4689-BBC8-2210772FA5F7}" srcOrd="0" destOrd="0" presId="urn:microsoft.com/office/officeart/2005/8/layout/chevron1"/>
    <dgm:cxn modelId="{6CD254FC-BA00-42E4-B0D4-D65A413B0B0C}" type="presOf" srcId="{34CC4888-1DE0-4504-AAB9-F622768C1DFC}" destId="{ED613397-7006-48CC-ABFF-09208E782066}" srcOrd="0" destOrd="0" presId="urn:microsoft.com/office/officeart/2005/8/layout/chevron1"/>
    <dgm:cxn modelId="{3A5379DD-5AB4-4452-A1F2-1BAFD4DC62FD}" type="presOf" srcId="{740FDB39-4445-4290-9EAC-BFD23DD25E8B}" destId="{A9F49336-9AD7-4FB4-B35F-05DCD77CAA68}" srcOrd="0" destOrd="0" presId="urn:microsoft.com/office/officeart/2005/8/layout/chevron1"/>
    <dgm:cxn modelId="{FCEC8CD2-0C2B-4C06-9D95-F28B28804E28}" type="presOf" srcId="{40DD744F-76B4-4FAB-ABFD-3F91493528F1}" destId="{2DD1F6D2-20A1-48BB-AB86-5696A7C38B24}" srcOrd="0" destOrd="0" presId="urn:microsoft.com/office/officeart/2005/8/layout/chevron1"/>
    <dgm:cxn modelId="{BC3CB63F-0D8F-40F8-9D15-33D842256952}" type="presOf" srcId="{D1345927-6521-404C-83DB-33492AA176D7}" destId="{798971EB-8A08-4766-92A1-29F6310AD8C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339EB077-217A-4640-B5BB-9CDB085F4FA5}" type="presOf" srcId="{BD4FD835-D92F-49FD-9079-DB5E134EF2E1}" destId="{65332A43-0D66-4861-929B-9C619F46A501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36ABBF06-7157-41B8-BBD0-8EF35FC7C90D}" type="presParOf" srcId="{2DD1F6D2-20A1-48BB-AB86-5696A7C38B24}" destId="{798971EB-8A08-4766-92A1-29F6310AD8C6}" srcOrd="0" destOrd="0" presId="urn:microsoft.com/office/officeart/2005/8/layout/chevron1"/>
    <dgm:cxn modelId="{53F5D97B-0BB2-4BCA-B119-512E6D74BA52}" type="presParOf" srcId="{2DD1F6D2-20A1-48BB-AB86-5696A7C38B24}" destId="{89F76C65-A092-43F3-B9DB-86B2B1A7904E}" srcOrd="1" destOrd="0" presId="urn:microsoft.com/office/officeart/2005/8/layout/chevron1"/>
    <dgm:cxn modelId="{294B7EDC-2D71-40E4-B7A6-26CBF7F203B7}" type="presParOf" srcId="{2DD1F6D2-20A1-48BB-AB86-5696A7C38B24}" destId="{A4196EAF-EEBA-4689-BBC8-2210772FA5F7}" srcOrd="2" destOrd="0" presId="urn:microsoft.com/office/officeart/2005/8/layout/chevron1"/>
    <dgm:cxn modelId="{8E837F7D-76C9-4E6B-841D-E74BBA952EC1}" type="presParOf" srcId="{2DD1F6D2-20A1-48BB-AB86-5696A7C38B24}" destId="{ED99FBF5-38A9-4BE7-8972-23843C2E7F07}" srcOrd="3" destOrd="0" presId="urn:microsoft.com/office/officeart/2005/8/layout/chevron1"/>
    <dgm:cxn modelId="{96ABB78F-6040-4FE9-994A-3498F0DFBD24}" type="presParOf" srcId="{2DD1F6D2-20A1-48BB-AB86-5696A7C38B24}" destId="{ED613397-7006-48CC-ABFF-09208E782066}" srcOrd="4" destOrd="0" presId="urn:microsoft.com/office/officeart/2005/8/layout/chevron1"/>
    <dgm:cxn modelId="{11ED442B-F658-40DA-87C2-C74BB931E6C6}" type="presParOf" srcId="{2DD1F6D2-20A1-48BB-AB86-5696A7C38B24}" destId="{4BE1EBD7-B3E5-4F15-99A5-5842CDB09ACB}" srcOrd="5" destOrd="0" presId="urn:microsoft.com/office/officeart/2005/8/layout/chevron1"/>
    <dgm:cxn modelId="{358E833D-8BE7-431F-B5CE-071BF20D77D0}" type="presParOf" srcId="{2DD1F6D2-20A1-48BB-AB86-5696A7C38B24}" destId="{65332A43-0D66-4861-929B-9C619F46A501}" srcOrd="6" destOrd="0" presId="urn:microsoft.com/office/officeart/2005/8/layout/chevron1"/>
    <dgm:cxn modelId="{D6A6BA3B-CD22-412F-A086-722C3A98308A}" type="presParOf" srcId="{2DD1F6D2-20A1-48BB-AB86-5696A7C38B24}" destId="{E47B86FC-EF02-42B4-841D-17B1D92E3AEB}" srcOrd="7" destOrd="0" presId="urn:microsoft.com/office/officeart/2005/8/layout/chevron1"/>
    <dgm:cxn modelId="{E632921D-C4C7-486F-8908-399CC27A8F4C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Récupération des données</a:t>
          </a:r>
          <a:endParaRPr lang="fr-FR" dirty="0"/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Mise en forme des images</a:t>
          </a:r>
          <a:endParaRPr lang="fr-FR" dirty="0"/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Augmentation du nombre de données</a:t>
          </a:r>
          <a:endParaRPr lang="fr-FR" dirty="0"/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Conception du modèle</a:t>
          </a:r>
          <a:endParaRPr lang="fr-FR" dirty="0"/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/>
      <dgm:spPr/>
      <dgm:t>
        <a:bodyPr/>
        <a:lstStyle/>
        <a:p>
          <a:r>
            <a:rPr lang="fr-FR" b="1" dirty="0"/>
            <a:t>Entraînement et validation du modèle</a:t>
          </a:r>
          <a:endParaRPr lang="fr-FR" dirty="0"/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CA6A723-47F4-4518-903E-366A83F49049}" type="presOf" srcId="{C28B2898-F737-468B-8C62-FF975C6AD5F4}" destId="{A4196EAF-EEBA-4689-BBC8-2210772FA5F7}" srcOrd="0" destOrd="0" presId="urn:microsoft.com/office/officeart/2005/8/layout/chevron1"/>
    <dgm:cxn modelId="{6CD254FC-BA00-42E4-B0D4-D65A413B0B0C}" type="presOf" srcId="{34CC4888-1DE0-4504-AAB9-F622768C1DFC}" destId="{ED613397-7006-48CC-ABFF-09208E782066}" srcOrd="0" destOrd="0" presId="urn:microsoft.com/office/officeart/2005/8/layout/chevron1"/>
    <dgm:cxn modelId="{3A5379DD-5AB4-4452-A1F2-1BAFD4DC62FD}" type="presOf" srcId="{740FDB39-4445-4290-9EAC-BFD23DD25E8B}" destId="{A9F49336-9AD7-4FB4-B35F-05DCD77CAA68}" srcOrd="0" destOrd="0" presId="urn:microsoft.com/office/officeart/2005/8/layout/chevron1"/>
    <dgm:cxn modelId="{FCEC8CD2-0C2B-4C06-9D95-F28B28804E28}" type="presOf" srcId="{40DD744F-76B4-4FAB-ABFD-3F91493528F1}" destId="{2DD1F6D2-20A1-48BB-AB86-5696A7C38B24}" srcOrd="0" destOrd="0" presId="urn:microsoft.com/office/officeart/2005/8/layout/chevron1"/>
    <dgm:cxn modelId="{BC3CB63F-0D8F-40F8-9D15-33D842256952}" type="presOf" srcId="{D1345927-6521-404C-83DB-33492AA176D7}" destId="{798971EB-8A08-4766-92A1-29F6310AD8C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339EB077-217A-4640-B5BB-9CDB085F4FA5}" type="presOf" srcId="{BD4FD835-D92F-49FD-9079-DB5E134EF2E1}" destId="{65332A43-0D66-4861-929B-9C619F46A501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36ABBF06-7157-41B8-BBD0-8EF35FC7C90D}" type="presParOf" srcId="{2DD1F6D2-20A1-48BB-AB86-5696A7C38B24}" destId="{798971EB-8A08-4766-92A1-29F6310AD8C6}" srcOrd="0" destOrd="0" presId="urn:microsoft.com/office/officeart/2005/8/layout/chevron1"/>
    <dgm:cxn modelId="{53F5D97B-0BB2-4BCA-B119-512E6D74BA52}" type="presParOf" srcId="{2DD1F6D2-20A1-48BB-AB86-5696A7C38B24}" destId="{89F76C65-A092-43F3-B9DB-86B2B1A7904E}" srcOrd="1" destOrd="0" presId="urn:microsoft.com/office/officeart/2005/8/layout/chevron1"/>
    <dgm:cxn modelId="{294B7EDC-2D71-40E4-B7A6-26CBF7F203B7}" type="presParOf" srcId="{2DD1F6D2-20A1-48BB-AB86-5696A7C38B24}" destId="{A4196EAF-EEBA-4689-BBC8-2210772FA5F7}" srcOrd="2" destOrd="0" presId="urn:microsoft.com/office/officeart/2005/8/layout/chevron1"/>
    <dgm:cxn modelId="{8E837F7D-76C9-4E6B-841D-E74BBA952EC1}" type="presParOf" srcId="{2DD1F6D2-20A1-48BB-AB86-5696A7C38B24}" destId="{ED99FBF5-38A9-4BE7-8972-23843C2E7F07}" srcOrd="3" destOrd="0" presId="urn:microsoft.com/office/officeart/2005/8/layout/chevron1"/>
    <dgm:cxn modelId="{96ABB78F-6040-4FE9-994A-3498F0DFBD24}" type="presParOf" srcId="{2DD1F6D2-20A1-48BB-AB86-5696A7C38B24}" destId="{ED613397-7006-48CC-ABFF-09208E782066}" srcOrd="4" destOrd="0" presId="urn:microsoft.com/office/officeart/2005/8/layout/chevron1"/>
    <dgm:cxn modelId="{11ED442B-F658-40DA-87C2-C74BB931E6C6}" type="presParOf" srcId="{2DD1F6D2-20A1-48BB-AB86-5696A7C38B24}" destId="{4BE1EBD7-B3E5-4F15-99A5-5842CDB09ACB}" srcOrd="5" destOrd="0" presId="urn:microsoft.com/office/officeart/2005/8/layout/chevron1"/>
    <dgm:cxn modelId="{358E833D-8BE7-431F-B5CE-071BF20D77D0}" type="presParOf" srcId="{2DD1F6D2-20A1-48BB-AB86-5696A7C38B24}" destId="{65332A43-0D66-4861-929B-9C619F46A501}" srcOrd="6" destOrd="0" presId="urn:microsoft.com/office/officeart/2005/8/layout/chevron1"/>
    <dgm:cxn modelId="{D6A6BA3B-CD22-412F-A086-722C3A98308A}" type="presParOf" srcId="{2DD1F6D2-20A1-48BB-AB86-5696A7C38B24}" destId="{E47B86FC-EF02-42B4-841D-17B1D92E3AEB}" srcOrd="7" destOrd="0" presId="urn:microsoft.com/office/officeart/2005/8/layout/chevron1"/>
    <dgm:cxn modelId="{E632921D-C4C7-486F-8908-399CC27A8F4C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Récupération des données</a:t>
          </a:r>
          <a:endParaRPr lang="fr-FR" dirty="0"/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Mise en forme des images</a:t>
          </a:r>
          <a:endParaRPr lang="fr-FR" dirty="0"/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/>
      <dgm:spPr>
        <a:ln>
          <a:solidFill>
            <a:schemeClr val="tx1"/>
          </a:solidFill>
        </a:ln>
      </dgm:spPr>
      <dgm:t>
        <a:bodyPr/>
        <a:lstStyle/>
        <a:p>
          <a:r>
            <a:rPr lang="fr-FR" b="1" dirty="0"/>
            <a:t>Augmentation du nombre de données</a:t>
          </a:r>
          <a:endParaRPr lang="fr-FR" dirty="0"/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/>
      <dgm:spPr>
        <a:ln>
          <a:solidFill>
            <a:schemeClr val="bg2"/>
          </a:solidFill>
        </a:ln>
      </dgm:spPr>
      <dgm:t>
        <a:bodyPr/>
        <a:lstStyle/>
        <a:p>
          <a:r>
            <a:rPr lang="fr-FR" b="1" dirty="0"/>
            <a:t>Entraînement et validation du modèle</a:t>
          </a:r>
          <a:endParaRPr lang="fr-FR" dirty="0"/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4D40D39A-B509-428A-9829-BD935B591F80}">
      <dgm:prSet/>
      <dgm:spPr/>
      <dgm:t>
        <a:bodyPr/>
        <a:lstStyle/>
        <a:p>
          <a:r>
            <a:rPr lang="fr-FR" b="1"/>
            <a:t>Conception du modèle</a:t>
          </a:r>
        </a:p>
      </dgm:t>
    </dgm:pt>
    <dgm:pt modelId="{F3402D7E-4688-4411-B0C5-DBA418F26210}" type="parTrans" cxnId="{4D3A5A6B-1925-4504-BB88-FEC44511E877}">
      <dgm:prSet/>
      <dgm:spPr/>
      <dgm:t>
        <a:bodyPr/>
        <a:lstStyle/>
        <a:p>
          <a:endParaRPr lang="fr-FR"/>
        </a:p>
      </dgm:t>
    </dgm:pt>
    <dgm:pt modelId="{1718BD00-1910-4E12-9AB3-7824EF47640F}" type="sibTrans" cxnId="{4D3A5A6B-1925-4504-BB88-FEC44511E877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4084160-A842-4D23-958F-F723CE50886A}" type="pres">
      <dgm:prSet presAssocID="{4D40D39A-B509-428A-9829-BD935B591F8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4C39D2B-99B9-4BBE-AB0E-309CF1E33891}" type="pres">
      <dgm:prSet presAssocID="{1718BD00-1910-4E12-9AB3-7824EF47640F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CB44F25-382D-4290-91AA-456502F24870}" type="presOf" srcId="{4D40D39A-B509-428A-9829-BD935B591F80}" destId="{64084160-A842-4D23-958F-F723CE50886A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CA6A723-47F4-4518-903E-366A83F49049}" type="presOf" srcId="{C28B2898-F737-468B-8C62-FF975C6AD5F4}" destId="{A4196EAF-EEBA-4689-BBC8-2210772FA5F7}" srcOrd="0" destOrd="0" presId="urn:microsoft.com/office/officeart/2005/8/layout/chevron1"/>
    <dgm:cxn modelId="{4D3A5A6B-1925-4504-BB88-FEC44511E877}" srcId="{40DD744F-76B4-4FAB-ABFD-3F91493528F1}" destId="{4D40D39A-B509-428A-9829-BD935B591F80}" srcOrd="3" destOrd="0" parTransId="{F3402D7E-4688-4411-B0C5-DBA418F26210}" sibTransId="{1718BD00-1910-4E12-9AB3-7824EF47640F}"/>
    <dgm:cxn modelId="{6CD254FC-BA00-42E4-B0D4-D65A413B0B0C}" type="presOf" srcId="{34CC4888-1DE0-4504-AAB9-F622768C1DFC}" destId="{ED613397-7006-48CC-ABFF-09208E782066}" srcOrd="0" destOrd="0" presId="urn:microsoft.com/office/officeart/2005/8/layout/chevron1"/>
    <dgm:cxn modelId="{3A5379DD-5AB4-4452-A1F2-1BAFD4DC62FD}" type="presOf" srcId="{740FDB39-4445-4290-9EAC-BFD23DD25E8B}" destId="{A9F49336-9AD7-4FB4-B35F-05DCD77CAA68}" srcOrd="0" destOrd="0" presId="urn:microsoft.com/office/officeart/2005/8/layout/chevron1"/>
    <dgm:cxn modelId="{FCEC8CD2-0C2B-4C06-9D95-F28B28804E28}" type="presOf" srcId="{40DD744F-76B4-4FAB-ABFD-3F91493528F1}" destId="{2DD1F6D2-20A1-48BB-AB86-5696A7C38B24}" srcOrd="0" destOrd="0" presId="urn:microsoft.com/office/officeart/2005/8/layout/chevron1"/>
    <dgm:cxn modelId="{BC3CB63F-0D8F-40F8-9D15-33D842256952}" type="presOf" srcId="{D1345927-6521-404C-83DB-33492AA176D7}" destId="{798971EB-8A08-4766-92A1-29F6310AD8C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36ABBF06-7157-41B8-BBD0-8EF35FC7C90D}" type="presParOf" srcId="{2DD1F6D2-20A1-48BB-AB86-5696A7C38B24}" destId="{798971EB-8A08-4766-92A1-29F6310AD8C6}" srcOrd="0" destOrd="0" presId="urn:microsoft.com/office/officeart/2005/8/layout/chevron1"/>
    <dgm:cxn modelId="{53F5D97B-0BB2-4BCA-B119-512E6D74BA52}" type="presParOf" srcId="{2DD1F6D2-20A1-48BB-AB86-5696A7C38B24}" destId="{89F76C65-A092-43F3-B9DB-86B2B1A7904E}" srcOrd="1" destOrd="0" presId="urn:microsoft.com/office/officeart/2005/8/layout/chevron1"/>
    <dgm:cxn modelId="{294B7EDC-2D71-40E4-B7A6-26CBF7F203B7}" type="presParOf" srcId="{2DD1F6D2-20A1-48BB-AB86-5696A7C38B24}" destId="{A4196EAF-EEBA-4689-BBC8-2210772FA5F7}" srcOrd="2" destOrd="0" presId="urn:microsoft.com/office/officeart/2005/8/layout/chevron1"/>
    <dgm:cxn modelId="{8E837F7D-76C9-4E6B-841D-E74BBA952EC1}" type="presParOf" srcId="{2DD1F6D2-20A1-48BB-AB86-5696A7C38B24}" destId="{ED99FBF5-38A9-4BE7-8972-23843C2E7F07}" srcOrd="3" destOrd="0" presId="urn:microsoft.com/office/officeart/2005/8/layout/chevron1"/>
    <dgm:cxn modelId="{96ABB78F-6040-4FE9-994A-3498F0DFBD24}" type="presParOf" srcId="{2DD1F6D2-20A1-48BB-AB86-5696A7C38B24}" destId="{ED613397-7006-48CC-ABFF-09208E782066}" srcOrd="4" destOrd="0" presId="urn:microsoft.com/office/officeart/2005/8/layout/chevron1"/>
    <dgm:cxn modelId="{11ED442B-F658-40DA-87C2-C74BB931E6C6}" type="presParOf" srcId="{2DD1F6D2-20A1-48BB-AB86-5696A7C38B24}" destId="{4BE1EBD7-B3E5-4F15-99A5-5842CDB09ACB}" srcOrd="5" destOrd="0" presId="urn:microsoft.com/office/officeart/2005/8/layout/chevron1"/>
    <dgm:cxn modelId="{8CEDAD4A-E9B3-48F3-846C-4C46FEB7801E}" type="presParOf" srcId="{2DD1F6D2-20A1-48BB-AB86-5696A7C38B24}" destId="{64084160-A842-4D23-958F-F723CE50886A}" srcOrd="6" destOrd="0" presId="urn:microsoft.com/office/officeart/2005/8/layout/chevron1"/>
    <dgm:cxn modelId="{9FB332E2-FC10-414A-A014-E0FA783E3AA5}" type="presParOf" srcId="{2DD1F6D2-20A1-48BB-AB86-5696A7C38B24}" destId="{94C39D2B-99B9-4BBE-AB0E-309CF1E33891}" srcOrd="7" destOrd="0" presId="urn:microsoft.com/office/officeart/2005/8/layout/chevron1"/>
    <dgm:cxn modelId="{E632921D-C4C7-486F-8908-399CC27A8F4C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857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Analyse de la structure du fichier .32</a:t>
          </a:r>
        </a:p>
      </dsp:txBody>
      <dsp:txXfrm>
        <a:off x="454372" y="1007830"/>
        <a:ext cx="1357545" cy="905030"/>
      </dsp:txXfrm>
    </dsp:sp>
    <dsp:sp modelId="{494C06B1-3C57-48AA-8BE1-306EF3DC79A6}">
      <dsp:nvSpPr>
        <dsp:cNvPr id="0" name=""/>
        <dsp:cNvSpPr/>
      </dsp:nvSpPr>
      <dsp:spPr>
        <a:xfrm>
          <a:off x="2038175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/>
            <a:t>Stockage des fichiers</a:t>
          </a:r>
          <a:endParaRPr lang="fr-FR" sz="1800" kern="1200" dirty="0"/>
        </a:p>
      </dsp:txBody>
      <dsp:txXfrm>
        <a:off x="2490690" y="1007830"/>
        <a:ext cx="1357545" cy="905030"/>
      </dsp:txXfrm>
    </dsp:sp>
    <dsp:sp modelId="{9BFB841B-7F36-4EAE-8550-66DCFC7D6F4C}">
      <dsp:nvSpPr>
        <dsp:cNvPr id="0" name=""/>
        <dsp:cNvSpPr/>
      </dsp:nvSpPr>
      <dsp:spPr>
        <a:xfrm>
          <a:off x="4074493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/>
            <a:t>Interface de l’application Web</a:t>
          </a:r>
          <a:endParaRPr lang="fr-FR" sz="1800" kern="1200" dirty="0"/>
        </a:p>
      </dsp:txBody>
      <dsp:txXfrm>
        <a:off x="4527008" y="1007830"/>
        <a:ext cx="1357545" cy="905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934" y="745313"/>
          <a:ext cx="2356621" cy="94264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Analyse de la structure du fichier .32</a:t>
          </a:r>
        </a:p>
      </dsp:txBody>
      <dsp:txXfrm>
        <a:off x="473258" y="745313"/>
        <a:ext cx="1413973" cy="942648"/>
      </dsp:txXfrm>
    </dsp:sp>
    <dsp:sp modelId="{494C06B1-3C57-48AA-8BE1-306EF3DC79A6}">
      <dsp:nvSpPr>
        <dsp:cNvPr id="0" name=""/>
        <dsp:cNvSpPr/>
      </dsp:nvSpPr>
      <dsp:spPr>
        <a:xfrm>
          <a:off x="2122894" y="745313"/>
          <a:ext cx="2356621" cy="94264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/>
            <a:t>Stockage des fichiers</a:t>
          </a:r>
          <a:endParaRPr lang="fr-FR" sz="1900" kern="1200" dirty="0"/>
        </a:p>
      </dsp:txBody>
      <dsp:txXfrm>
        <a:off x="2594218" y="745313"/>
        <a:ext cx="1413973" cy="942648"/>
      </dsp:txXfrm>
    </dsp:sp>
    <dsp:sp modelId="{9BFB841B-7F36-4EAE-8550-66DCFC7D6F4C}">
      <dsp:nvSpPr>
        <dsp:cNvPr id="0" name=""/>
        <dsp:cNvSpPr/>
      </dsp:nvSpPr>
      <dsp:spPr>
        <a:xfrm>
          <a:off x="4243853" y="745313"/>
          <a:ext cx="2356621" cy="94264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/>
            <a:t>Interface de l’application Web</a:t>
          </a:r>
          <a:endParaRPr lang="fr-FR" sz="1900" kern="1200" dirty="0"/>
        </a:p>
      </dsp:txBody>
      <dsp:txXfrm>
        <a:off x="4715177" y="745313"/>
        <a:ext cx="1413973" cy="94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2003" y="928354"/>
          <a:ext cx="2440663" cy="9762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Analyse de la structure du fichier .32</a:t>
          </a:r>
        </a:p>
      </dsp:txBody>
      <dsp:txXfrm>
        <a:off x="490136" y="928354"/>
        <a:ext cx="1464398" cy="976265"/>
      </dsp:txXfrm>
    </dsp:sp>
    <dsp:sp modelId="{494C06B1-3C57-48AA-8BE1-306EF3DC79A6}">
      <dsp:nvSpPr>
        <dsp:cNvPr id="0" name=""/>
        <dsp:cNvSpPr/>
      </dsp:nvSpPr>
      <dsp:spPr>
        <a:xfrm>
          <a:off x="2198600" y="928354"/>
          <a:ext cx="2440663" cy="9762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/>
            <a:t>Stockage des fichiers</a:t>
          </a:r>
          <a:endParaRPr lang="fr-FR" sz="2000" kern="1200" dirty="0"/>
        </a:p>
      </dsp:txBody>
      <dsp:txXfrm>
        <a:off x="2686733" y="928354"/>
        <a:ext cx="1464398" cy="976265"/>
      </dsp:txXfrm>
    </dsp:sp>
    <dsp:sp modelId="{9BFB841B-7F36-4EAE-8550-66DCFC7D6F4C}">
      <dsp:nvSpPr>
        <dsp:cNvPr id="0" name=""/>
        <dsp:cNvSpPr/>
      </dsp:nvSpPr>
      <dsp:spPr>
        <a:xfrm>
          <a:off x="4395197" y="928354"/>
          <a:ext cx="2440663" cy="9762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/>
            <a:t>Interface de l’application Web</a:t>
          </a:r>
          <a:endParaRPr lang="fr-FR" sz="2000" kern="1200" dirty="0"/>
        </a:p>
      </dsp:txBody>
      <dsp:txXfrm>
        <a:off x="4883330" y="928354"/>
        <a:ext cx="1464398" cy="976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106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Récupération des données</a:t>
          </a:r>
          <a:endParaRPr lang="fr-FR" sz="1300" kern="1200" dirty="0"/>
        </a:p>
      </dsp:txBody>
      <dsp:txXfrm>
        <a:off x="377151" y="1626282"/>
        <a:ext cx="1125135" cy="750090"/>
      </dsp:txXfrm>
    </dsp:sp>
    <dsp:sp modelId="{A4196EAF-EEBA-4689-BBC8-2210772FA5F7}">
      <dsp:nvSpPr>
        <dsp:cNvPr id="0" name=""/>
        <dsp:cNvSpPr/>
      </dsp:nvSpPr>
      <dsp:spPr>
        <a:xfrm>
          <a:off x="1689809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Mise en forme des images</a:t>
          </a:r>
          <a:endParaRPr lang="fr-FR" sz="1300" kern="1200" dirty="0"/>
        </a:p>
      </dsp:txBody>
      <dsp:txXfrm>
        <a:off x="2064854" y="1626282"/>
        <a:ext cx="1125135" cy="750090"/>
      </dsp:txXfrm>
    </dsp:sp>
    <dsp:sp modelId="{ED613397-7006-48CC-ABFF-09208E782066}">
      <dsp:nvSpPr>
        <dsp:cNvPr id="0" name=""/>
        <dsp:cNvSpPr/>
      </dsp:nvSpPr>
      <dsp:spPr>
        <a:xfrm>
          <a:off x="3377511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Augmentation du nombre de données</a:t>
          </a:r>
          <a:endParaRPr lang="fr-FR" sz="1300" kern="1200" dirty="0"/>
        </a:p>
      </dsp:txBody>
      <dsp:txXfrm>
        <a:off x="3752556" y="1626282"/>
        <a:ext cx="1125135" cy="750090"/>
      </dsp:txXfrm>
    </dsp:sp>
    <dsp:sp modelId="{65332A43-0D66-4861-929B-9C619F46A501}">
      <dsp:nvSpPr>
        <dsp:cNvPr id="0" name=""/>
        <dsp:cNvSpPr/>
      </dsp:nvSpPr>
      <dsp:spPr>
        <a:xfrm>
          <a:off x="5065214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Conception du modèle</a:t>
          </a:r>
          <a:endParaRPr lang="fr-FR" sz="1300" kern="1200" dirty="0"/>
        </a:p>
      </dsp:txBody>
      <dsp:txXfrm>
        <a:off x="5440259" y="1626282"/>
        <a:ext cx="1125135" cy="750090"/>
      </dsp:txXfrm>
    </dsp:sp>
    <dsp:sp modelId="{A9F49336-9AD7-4FB4-B35F-05DCD77CAA68}">
      <dsp:nvSpPr>
        <dsp:cNvPr id="0" name=""/>
        <dsp:cNvSpPr/>
      </dsp:nvSpPr>
      <dsp:spPr>
        <a:xfrm>
          <a:off x="6752917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Entraînement et validation du modèle</a:t>
          </a:r>
          <a:endParaRPr lang="fr-FR" sz="1300" kern="1200" dirty="0"/>
        </a:p>
      </dsp:txBody>
      <dsp:txXfrm>
        <a:off x="7127962" y="1626282"/>
        <a:ext cx="1125135" cy="7500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106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Récupération des données</a:t>
          </a:r>
          <a:endParaRPr lang="fr-FR" sz="1300" kern="1200" dirty="0"/>
        </a:p>
      </dsp:txBody>
      <dsp:txXfrm>
        <a:off x="377151" y="1626282"/>
        <a:ext cx="1125135" cy="750090"/>
      </dsp:txXfrm>
    </dsp:sp>
    <dsp:sp modelId="{A4196EAF-EEBA-4689-BBC8-2210772FA5F7}">
      <dsp:nvSpPr>
        <dsp:cNvPr id="0" name=""/>
        <dsp:cNvSpPr/>
      </dsp:nvSpPr>
      <dsp:spPr>
        <a:xfrm>
          <a:off x="1689809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Mise en forme des images</a:t>
          </a:r>
          <a:endParaRPr lang="fr-FR" sz="1300" kern="1200" dirty="0"/>
        </a:p>
      </dsp:txBody>
      <dsp:txXfrm>
        <a:off x="2064854" y="1626282"/>
        <a:ext cx="1125135" cy="750090"/>
      </dsp:txXfrm>
    </dsp:sp>
    <dsp:sp modelId="{ED613397-7006-48CC-ABFF-09208E782066}">
      <dsp:nvSpPr>
        <dsp:cNvPr id="0" name=""/>
        <dsp:cNvSpPr/>
      </dsp:nvSpPr>
      <dsp:spPr>
        <a:xfrm>
          <a:off x="3377511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Augmentation du nombre de données</a:t>
          </a:r>
          <a:endParaRPr lang="fr-FR" sz="1300" kern="1200" dirty="0"/>
        </a:p>
      </dsp:txBody>
      <dsp:txXfrm>
        <a:off x="3752556" y="1626282"/>
        <a:ext cx="1125135" cy="750090"/>
      </dsp:txXfrm>
    </dsp:sp>
    <dsp:sp modelId="{65332A43-0D66-4861-929B-9C619F46A501}">
      <dsp:nvSpPr>
        <dsp:cNvPr id="0" name=""/>
        <dsp:cNvSpPr/>
      </dsp:nvSpPr>
      <dsp:spPr>
        <a:xfrm>
          <a:off x="5065214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Conception du modèle</a:t>
          </a:r>
          <a:endParaRPr lang="fr-FR" sz="1300" kern="1200" dirty="0"/>
        </a:p>
      </dsp:txBody>
      <dsp:txXfrm>
        <a:off x="5440259" y="1626282"/>
        <a:ext cx="1125135" cy="750090"/>
      </dsp:txXfrm>
    </dsp:sp>
    <dsp:sp modelId="{A9F49336-9AD7-4FB4-B35F-05DCD77CAA68}">
      <dsp:nvSpPr>
        <dsp:cNvPr id="0" name=""/>
        <dsp:cNvSpPr/>
      </dsp:nvSpPr>
      <dsp:spPr>
        <a:xfrm>
          <a:off x="6752917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Entraînement et validation du modèle du jeu de test</a:t>
          </a:r>
          <a:endParaRPr lang="fr-FR" sz="1300" kern="1200" dirty="0"/>
        </a:p>
      </dsp:txBody>
      <dsp:txXfrm>
        <a:off x="7127962" y="1626282"/>
        <a:ext cx="1125135" cy="7500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106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Récupération des données</a:t>
          </a:r>
          <a:endParaRPr lang="fr-FR" sz="1300" kern="1200" dirty="0"/>
        </a:p>
      </dsp:txBody>
      <dsp:txXfrm>
        <a:off x="377151" y="1626282"/>
        <a:ext cx="1125135" cy="750090"/>
      </dsp:txXfrm>
    </dsp:sp>
    <dsp:sp modelId="{A4196EAF-EEBA-4689-BBC8-2210772FA5F7}">
      <dsp:nvSpPr>
        <dsp:cNvPr id="0" name=""/>
        <dsp:cNvSpPr/>
      </dsp:nvSpPr>
      <dsp:spPr>
        <a:xfrm>
          <a:off x="1689809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Mise en forme des images</a:t>
          </a:r>
          <a:endParaRPr lang="fr-FR" sz="1300" kern="1200" dirty="0"/>
        </a:p>
      </dsp:txBody>
      <dsp:txXfrm>
        <a:off x="2064854" y="1626282"/>
        <a:ext cx="1125135" cy="750090"/>
      </dsp:txXfrm>
    </dsp:sp>
    <dsp:sp modelId="{ED613397-7006-48CC-ABFF-09208E782066}">
      <dsp:nvSpPr>
        <dsp:cNvPr id="0" name=""/>
        <dsp:cNvSpPr/>
      </dsp:nvSpPr>
      <dsp:spPr>
        <a:xfrm>
          <a:off x="3377511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Augmentation du nombre de données</a:t>
          </a:r>
          <a:endParaRPr lang="fr-FR" sz="1300" kern="1200" dirty="0"/>
        </a:p>
      </dsp:txBody>
      <dsp:txXfrm>
        <a:off x="3752556" y="1626282"/>
        <a:ext cx="1125135" cy="750090"/>
      </dsp:txXfrm>
    </dsp:sp>
    <dsp:sp modelId="{65332A43-0D66-4861-929B-9C619F46A501}">
      <dsp:nvSpPr>
        <dsp:cNvPr id="0" name=""/>
        <dsp:cNvSpPr/>
      </dsp:nvSpPr>
      <dsp:spPr>
        <a:xfrm>
          <a:off x="5065214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Conception du modèle</a:t>
          </a:r>
          <a:endParaRPr lang="fr-FR" sz="1300" kern="1200" dirty="0"/>
        </a:p>
      </dsp:txBody>
      <dsp:txXfrm>
        <a:off x="5440259" y="1626282"/>
        <a:ext cx="1125135" cy="750090"/>
      </dsp:txXfrm>
    </dsp:sp>
    <dsp:sp modelId="{A9F49336-9AD7-4FB4-B35F-05DCD77CAA68}">
      <dsp:nvSpPr>
        <dsp:cNvPr id="0" name=""/>
        <dsp:cNvSpPr/>
      </dsp:nvSpPr>
      <dsp:spPr>
        <a:xfrm>
          <a:off x="6752917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Entraînement et validation du modèle</a:t>
          </a:r>
          <a:endParaRPr lang="fr-FR" sz="1300" kern="1200" dirty="0"/>
        </a:p>
      </dsp:txBody>
      <dsp:txXfrm>
        <a:off x="7127962" y="1626282"/>
        <a:ext cx="1125135" cy="750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106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Récupération des données</a:t>
          </a:r>
          <a:endParaRPr lang="fr-FR" sz="1300" kern="1200" dirty="0"/>
        </a:p>
      </dsp:txBody>
      <dsp:txXfrm>
        <a:off x="377151" y="1626282"/>
        <a:ext cx="1125135" cy="750090"/>
      </dsp:txXfrm>
    </dsp:sp>
    <dsp:sp modelId="{A4196EAF-EEBA-4689-BBC8-2210772FA5F7}">
      <dsp:nvSpPr>
        <dsp:cNvPr id="0" name=""/>
        <dsp:cNvSpPr/>
      </dsp:nvSpPr>
      <dsp:spPr>
        <a:xfrm>
          <a:off x="1689809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Mise en forme des images</a:t>
          </a:r>
          <a:endParaRPr lang="fr-FR" sz="1300" kern="1200" dirty="0"/>
        </a:p>
      </dsp:txBody>
      <dsp:txXfrm>
        <a:off x="2064854" y="1626282"/>
        <a:ext cx="1125135" cy="750090"/>
      </dsp:txXfrm>
    </dsp:sp>
    <dsp:sp modelId="{ED613397-7006-48CC-ABFF-09208E782066}">
      <dsp:nvSpPr>
        <dsp:cNvPr id="0" name=""/>
        <dsp:cNvSpPr/>
      </dsp:nvSpPr>
      <dsp:spPr>
        <a:xfrm>
          <a:off x="3377511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Augmentation du nombre de données</a:t>
          </a:r>
          <a:endParaRPr lang="fr-FR" sz="1300" kern="1200" dirty="0"/>
        </a:p>
      </dsp:txBody>
      <dsp:txXfrm>
        <a:off x="3752556" y="1626282"/>
        <a:ext cx="1125135" cy="750090"/>
      </dsp:txXfrm>
    </dsp:sp>
    <dsp:sp modelId="{65332A43-0D66-4861-929B-9C619F46A501}">
      <dsp:nvSpPr>
        <dsp:cNvPr id="0" name=""/>
        <dsp:cNvSpPr/>
      </dsp:nvSpPr>
      <dsp:spPr>
        <a:xfrm>
          <a:off x="5065214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Conception du modèle</a:t>
          </a:r>
          <a:endParaRPr lang="fr-FR" sz="1300" kern="1200" dirty="0"/>
        </a:p>
      </dsp:txBody>
      <dsp:txXfrm>
        <a:off x="5440259" y="1626282"/>
        <a:ext cx="1125135" cy="750090"/>
      </dsp:txXfrm>
    </dsp:sp>
    <dsp:sp modelId="{A9F49336-9AD7-4FB4-B35F-05DCD77CAA68}">
      <dsp:nvSpPr>
        <dsp:cNvPr id="0" name=""/>
        <dsp:cNvSpPr/>
      </dsp:nvSpPr>
      <dsp:spPr>
        <a:xfrm>
          <a:off x="6752917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Entraînement et validation du modèle</a:t>
          </a:r>
          <a:endParaRPr lang="fr-FR" sz="1300" kern="1200" dirty="0"/>
        </a:p>
      </dsp:txBody>
      <dsp:txXfrm>
        <a:off x="7127962" y="1626282"/>
        <a:ext cx="1125135" cy="7500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106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Récupération des données</a:t>
          </a:r>
          <a:endParaRPr lang="fr-FR" sz="1300" kern="1200" dirty="0"/>
        </a:p>
      </dsp:txBody>
      <dsp:txXfrm>
        <a:off x="377151" y="1626282"/>
        <a:ext cx="1125135" cy="750090"/>
      </dsp:txXfrm>
    </dsp:sp>
    <dsp:sp modelId="{A4196EAF-EEBA-4689-BBC8-2210772FA5F7}">
      <dsp:nvSpPr>
        <dsp:cNvPr id="0" name=""/>
        <dsp:cNvSpPr/>
      </dsp:nvSpPr>
      <dsp:spPr>
        <a:xfrm>
          <a:off x="1689809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Mise en forme des images</a:t>
          </a:r>
          <a:endParaRPr lang="fr-FR" sz="1300" kern="1200" dirty="0"/>
        </a:p>
      </dsp:txBody>
      <dsp:txXfrm>
        <a:off x="2064854" y="1626282"/>
        <a:ext cx="1125135" cy="750090"/>
      </dsp:txXfrm>
    </dsp:sp>
    <dsp:sp modelId="{ED613397-7006-48CC-ABFF-09208E782066}">
      <dsp:nvSpPr>
        <dsp:cNvPr id="0" name=""/>
        <dsp:cNvSpPr/>
      </dsp:nvSpPr>
      <dsp:spPr>
        <a:xfrm>
          <a:off x="3377511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Augmentation du nombre de données</a:t>
          </a:r>
          <a:endParaRPr lang="fr-FR" sz="1300" kern="1200" dirty="0"/>
        </a:p>
      </dsp:txBody>
      <dsp:txXfrm>
        <a:off x="3752556" y="1626282"/>
        <a:ext cx="1125135" cy="750090"/>
      </dsp:txXfrm>
    </dsp:sp>
    <dsp:sp modelId="{64084160-A842-4D23-958F-F723CE50886A}">
      <dsp:nvSpPr>
        <dsp:cNvPr id="0" name=""/>
        <dsp:cNvSpPr/>
      </dsp:nvSpPr>
      <dsp:spPr>
        <a:xfrm>
          <a:off x="5065214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/>
            <a:t>Conception du modèle</a:t>
          </a:r>
        </a:p>
      </dsp:txBody>
      <dsp:txXfrm>
        <a:off x="5440259" y="1626282"/>
        <a:ext cx="1125135" cy="750090"/>
      </dsp:txXfrm>
    </dsp:sp>
    <dsp:sp modelId="{A9F49336-9AD7-4FB4-B35F-05DCD77CAA68}">
      <dsp:nvSpPr>
        <dsp:cNvPr id="0" name=""/>
        <dsp:cNvSpPr/>
      </dsp:nvSpPr>
      <dsp:spPr>
        <a:xfrm>
          <a:off x="6752917" y="1626282"/>
          <a:ext cx="1875225" cy="7500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Entraînement et validation du modèle</a:t>
          </a:r>
          <a:endParaRPr lang="fr-FR" sz="1300" kern="1200" dirty="0"/>
        </a:p>
      </dsp:txBody>
      <dsp:txXfrm>
        <a:off x="7127962" y="1626282"/>
        <a:ext cx="1125135" cy="750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6.xml"/><Relationship Id="rId7" Type="http://schemas.openxmlformats.org/officeDocument/2006/relationships/chart" Target="../charts/chart1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6.wdp"/><Relationship Id="rId10" Type="http://schemas.microsoft.com/office/2007/relationships/diagramDrawing" Target="../diagrams/drawing1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du rapport du stage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9062193" cy="219201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Mathieu </a:t>
            </a:r>
            <a:r>
              <a:rPr lang="fr-FR" dirty="0" err="1"/>
              <a:t>lacroix</a:t>
            </a:r>
            <a:r>
              <a:rPr lang="fr-FR" dirty="0"/>
              <a:t> </a:t>
            </a:r>
          </a:p>
          <a:p>
            <a:r>
              <a:rPr lang="fr-FR" dirty="0"/>
              <a:t>Entreprise : Commissariat à l'énergie atomique et aux énergies</a:t>
            </a:r>
          </a:p>
          <a:p>
            <a:endParaRPr lang="fr-FR" dirty="0"/>
          </a:p>
          <a:p>
            <a:r>
              <a:rPr lang="fr-FR" dirty="0"/>
              <a:t>Développement d'un logiciel d'aide au traitement</a:t>
            </a:r>
            <a:br>
              <a:rPr lang="fr-FR" dirty="0"/>
            </a:br>
            <a:r>
              <a:rPr lang="fr-FR" dirty="0"/>
              <a:t>de données expérimentales</a:t>
            </a:r>
            <a:br>
              <a:rPr lang="fr-FR" dirty="0"/>
            </a:br>
            <a:r>
              <a:rPr lang="fr-FR" dirty="0"/>
              <a:t>en utilisant l'intelligence artificielle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9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/>
              <a:t>Conception du logiciel de traitement</a:t>
            </a:r>
            <a:br>
              <a:rPr lang="fr-FR"/>
            </a:br>
            <a:r>
              <a:rPr lang="fr-FR"/>
              <a:t>des données</a:t>
            </a:r>
            <a:br>
              <a:rPr lang="fr-FR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294524"/>
              </p:ext>
            </p:extLst>
          </p:nvPr>
        </p:nvGraphicFramePr>
        <p:xfrm>
          <a:off x="919194" y="301925"/>
          <a:ext cx="8630249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637B15F-CAC2-A0CC-8B06-4E024AB29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5441" y="-114637"/>
            <a:ext cx="3689230" cy="19887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9A54A3-365D-BC4B-7FCB-6B6F5083F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175" y="3032539"/>
            <a:ext cx="1417320" cy="14173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48257D8-4C4D-E7A5-5A4C-1A8A4467BC80}"/>
              </a:ext>
            </a:extLst>
          </p:cNvPr>
          <p:cNvSpPr txBox="1"/>
          <p:nvPr/>
        </p:nvSpPr>
        <p:spPr>
          <a:xfrm>
            <a:off x="3054325" y="3136847"/>
            <a:ext cx="6156099" cy="157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 jeu de donnée à l’aide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d’un jeu de donnée déjà confectionné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d’image unitaire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la prise de photo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5E8D2-8492-A828-1518-945414BE0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208" y="4822166"/>
            <a:ext cx="1733909" cy="173390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333FB5FA-9339-58B0-0615-5E6FF1ABE9B0}"/>
              </a:ext>
            </a:extLst>
          </p:cNvPr>
          <p:cNvSpPr txBox="1"/>
          <p:nvPr/>
        </p:nvSpPr>
        <p:spPr>
          <a:xfrm>
            <a:off x="2929244" y="4907993"/>
            <a:ext cx="6156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donnée est caractérisé par 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son nom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sa classe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5CA19D-F8BB-E03E-6F67-A2C8A5807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4742" y="2955599"/>
            <a:ext cx="1170384" cy="1571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FDED51-A365-7D00-9212-7974CDE9D8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3900" y="2958513"/>
            <a:ext cx="1170384" cy="165199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0E147FC-A255-D4CF-7529-D34A0E59D0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4742" y="4793873"/>
            <a:ext cx="1170384" cy="15711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C44D5F8-0CFF-F38D-6E81-324AAE7456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3900" y="4793873"/>
            <a:ext cx="1245714" cy="15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510215"/>
              </p:ext>
            </p:extLst>
          </p:nvPr>
        </p:nvGraphicFramePr>
        <p:xfrm>
          <a:off x="962324" y="301925"/>
          <a:ext cx="8630249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8DD1FC4-184E-446B-7AD9-6DC1266C698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8044" y="3463897"/>
            <a:ext cx="1681368" cy="16813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A08551-6E40-3ED9-A32C-CFB9773EC8E2}"/>
              </a:ext>
            </a:extLst>
          </p:cNvPr>
          <p:cNvCxnSpPr/>
          <p:nvPr/>
        </p:nvCxnSpPr>
        <p:spPr>
          <a:xfrm>
            <a:off x="1587260" y="3252156"/>
            <a:ext cx="169077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891EDC2-A5D6-4BE0-0F96-FE11E0CBFFFB}"/>
              </a:ext>
            </a:extLst>
          </p:cNvPr>
          <p:cNvSpPr txBox="1"/>
          <p:nvPr/>
        </p:nvSpPr>
        <p:spPr>
          <a:xfrm>
            <a:off x="1664898" y="2794958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128x128 px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190D34-8F9A-2E4A-821D-E0CDB3C4E50F}"/>
              </a:ext>
            </a:extLst>
          </p:cNvPr>
          <p:cNvCxnSpPr>
            <a:cxnSpLocks/>
          </p:cNvCxnSpPr>
          <p:nvPr/>
        </p:nvCxnSpPr>
        <p:spPr>
          <a:xfrm>
            <a:off x="3657600" y="3545457"/>
            <a:ext cx="0" cy="15998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6116A20-9822-A2E4-6C5C-CAAC83298814}"/>
              </a:ext>
            </a:extLst>
          </p:cNvPr>
          <p:cNvSpPr txBox="1"/>
          <p:nvPr/>
        </p:nvSpPr>
        <p:spPr>
          <a:xfrm>
            <a:off x="3585713" y="3997183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128x128 px</a:t>
            </a:r>
          </a:p>
        </p:txBody>
      </p:sp>
    </p:spTree>
    <p:extLst>
      <p:ext uri="{BB962C8B-B14F-4D97-AF65-F5344CB8AC3E}">
        <p14:creationId xmlns:p14="http://schemas.microsoft.com/office/powerpoint/2010/main" val="198473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233445"/>
              </p:ext>
            </p:extLst>
          </p:nvPr>
        </p:nvGraphicFramePr>
        <p:xfrm>
          <a:off x="962324" y="301925"/>
          <a:ext cx="8630249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2FAB18FF-19EC-4123-F887-2E11AE191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056478"/>
              </p:ext>
            </p:extLst>
          </p:nvPr>
        </p:nvGraphicFramePr>
        <p:xfrm>
          <a:off x="618058" y="3071003"/>
          <a:ext cx="3626139" cy="277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5289945-728A-0B01-2732-E1DA35DA5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539183"/>
              </p:ext>
            </p:extLst>
          </p:nvPr>
        </p:nvGraphicFramePr>
        <p:xfrm>
          <a:off x="7686209" y="3071003"/>
          <a:ext cx="3812727" cy="2534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909CD0D-9E98-81C1-CA97-3C12CF044A25}"/>
              </a:ext>
            </a:extLst>
          </p:cNvPr>
          <p:cNvSpPr txBox="1"/>
          <p:nvPr/>
        </p:nvSpPr>
        <p:spPr>
          <a:xfrm>
            <a:off x="4524591" y="3007388"/>
            <a:ext cx="2881223" cy="351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Arial" panose="020B0604020202020204" pitchFamily="34" charset="0"/>
                <a:cs typeface="Arial" panose="020B0604020202020204" pitchFamily="34" charset="0"/>
              </a:rPr>
              <a:t>Exemple de filtre appliqué aux images :</a:t>
            </a:r>
          </a:p>
          <a:p>
            <a:endParaRPr lang="fr-FR" sz="1200" dirty="0"/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symétrie verticale,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symétrie horizontale,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floutage (« </a:t>
            </a:r>
            <a:r>
              <a:rPr lang="fr-FR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blur</a:t>
            </a: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 en anglais),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rotation de 45°,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effet miroir combiné à rotation à 45°,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droite,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gauche,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7124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173271"/>
              </p:ext>
            </p:extLst>
          </p:nvPr>
        </p:nvGraphicFramePr>
        <p:xfrm>
          <a:off x="962324" y="301925"/>
          <a:ext cx="8630249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7FD695E6-4984-CC85-561A-8B420F14BF4B}"/>
              </a:ext>
            </a:extLst>
          </p:cNvPr>
          <p:cNvSpPr txBox="1"/>
          <p:nvPr/>
        </p:nvSpPr>
        <p:spPr>
          <a:xfrm>
            <a:off x="1155940" y="3150419"/>
            <a:ext cx="4028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jeu d’entrainement et de validation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pourcentage d’image utilisé pour entraîner ou valider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Son type « training » ou « validation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format des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7A9A2-1FD4-EBFA-39F3-B8C0790FFAEB}"/>
              </a:ext>
            </a:extLst>
          </p:cNvPr>
          <p:cNvSpPr txBox="1"/>
          <p:nvPr/>
        </p:nvSpPr>
        <p:spPr>
          <a:xfrm>
            <a:off x="5957976" y="3105833"/>
            <a:ext cx="5385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model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type du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normalisation, qui permet d'aider la machine pour les calculs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convolution, qui va appliquer des filtres pour faire ressortir les caractéristiques fortes des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« MaxPooling2D » qui va réduire la taille des images pour réduire les détails.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139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155953"/>
              </p:ext>
            </p:extLst>
          </p:nvPr>
        </p:nvGraphicFramePr>
        <p:xfrm>
          <a:off x="962324" y="301925"/>
          <a:ext cx="8630249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28F374AE-1A34-1405-C989-8125C4098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68" y="3011919"/>
            <a:ext cx="3126415" cy="31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03CA50-A5A1-0D17-D06D-C61D804BDB9A}"/>
              </a:ext>
            </a:extLst>
          </p:cNvPr>
          <p:cNvSpPr txBox="1"/>
          <p:nvPr/>
        </p:nvSpPr>
        <p:spPr>
          <a:xfrm>
            <a:off x="962324" y="3011919"/>
            <a:ext cx="3019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de gauche, l’évolution de la précision de l’entrainement et de la validation du modèle.</a:t>
            </a:r>
          </a:p>
          <a:p>
            <a:endParaRPr lang="fr-FR" dirty="0"/>
          </a:p>
          <a:p>
            <a:r>
              <a:rPr lang="fr-FR" dirty="0"/>
              <a:t>Graphique de droite, l’évolution du nombre d’échecs lors de l’entrainement et la validation du modèle.</a:t>
            </a:r>
          </a:p>
        </p:txBody>
      </p:sp>
      <p:pic>
        <p:nvPicPr>
          <p:cNvPr id="6" name="Image 5" descr="Une image contenant texte, oiseau, oiseau de proie&#10;&#10;Description générée automatiquement">
            <a:extLst>
              <a:ext uri="{FF2B5EF4-FFF2-40B4-BE49-F238E27FC236}">
                <a16:creationId xmlns:a16="http://schemas.microsoft.com/office/drawing/2014/main" id="{19E8EDB9-0330-CB8A-C027-9C47908B7F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823" y="2984962"/>
            <a:ext cx="3619500" cy="32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9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C180E5-439E-1353-5DFD-A9F58D0DE463}"/>
              </a:ext>
            </a:extLst>
          </p:cNvPr>
          <p:cNvSpPr txBox="1"/>
          <p:nvPr/>
        </p:nvSpPr>
        <p:spPr>
          <a:xfrm>
            <a:off x="1932317" y="2180984"/>
            <a:ext cx="8824822" cy="2781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objectifs qui m’avaient été fixés au début de mon stage ont été atteints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L’ensemble des fonctionnalités ont été testées, voire optimisées et améliorées afin d’obtenir un livrable simple d’utilisation et performant.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Times New Roman" panose="02020603050405020304" pitchFamily="18" charset="0"/>
              </a:rPr>
              <a:t>L’application Web 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pourra être complétée par de nouvelles fonctionnalités en fonction des attentes des chercheurs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549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mission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1 : Application Web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2 :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9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230" y="618518"/>
            <a:ext cx="9905998" cy="1478570"/>
          </a:xfrm>
        </p:spPr>
        <p:txBody>
          <a:bodyPr/>
          <a:lstStyle/>
          <a:p>
            <a:r>
              <a:rPr lang="en-US" dirty="0"/>
              <a:t>My work in collaboration with researchers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4" y="2914115"/>
            <a:ext cx="1914260" cy="19142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854012" y="2193458"/>
            <a:ext cx="49091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Facilitate their analysis of the results using the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Using machine learning image recognition to recognize the structure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575" y1="74713" x2="50575" y2="74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1664" y="2845750"/>
            <a:ext cx="2372348" cy="23723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9" y="3976020"/>
            <a:ext cx="902273" cy="902273"/>
          </a:xfrm>
          <a:prstGeom prst="rect">
            <a:avLst/>
          </a:prstGeom>
        </p:spPr>
      </p:pic>
      <p:grpSp>
        <p:nvGrpSpPr>
          <p:cNvPr id="20" name="Groupe 19"/>
          <p:cNvGrpSpPr/>
          <p:nvPr/>
        </p:nvGrpSpPr>
        <p:grpSpPr>
          <a:xfrm>
            <a:off x="8489233" y="206897"/>
            <a:ext cx="2900818" cy="1670040"/>
            <a:chOff x="8464681" y="74961"/>
            <a:chExt cx="2900818" cy="167004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67" y1="65072" x2="23667" y2="65072"/>
                          <a14:foregroundMark x1="31000" y1="66029" x2="31000" y2="66029"/>
                          <a14:foregroundMark x1="35583" y1="66348" x2="35583" y2="66348"/>
                          <a14:foregroundMark x1="40917" y1="66348" x2="40917" y2="66348"/>
                          <a14:foregroundMark x1="53000" y1="67943" x2="53000" y2="67943"/>
                          <a14:foregroundMark x1="57000" y1="67464" x2="57000" y2="67464"/>
                          <a14:foregroundMark x1="70500" y1="63317" x2="70500" y2="63317"/>
                          <a14:foregroundMark x1="74667" y1="67145" x2="74667" y2="67145"/>
                          <a14:foregroundMark x1="77667" y1="66348" x2="77667" y2="66348"/>
                          <a14:foregroundMark x1="74667" y1="55502" x2="74667" y2="555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4681" y="74961"/>
              <a:ext cx="1598124" cy="83502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7158" y="758296"/>
              <a:ext cx="1541727" cy="98670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92271" y="358800"/>
              <a:ext cx="1373228" cy="398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458655"/>
            <a:ext cx="9905998" cy="1478570"/>
          </a:xfrm>
        </p:spPr>
        <p:txBody>
          <a:bodyPr/>
          <a:lstStyle/>
          <a:p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4300" y="2827891"/>
            <a:ext cx="357586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Laboratoire Léon Brillouin </a:t>
            </a:r>
          </a:p>
          <a:p>
            <a:r>
              <a:rPr lang="fr-FR" sz="2200" dirty="0"/>
              <a:t>Mixed </a:t>
            </a:r>
            <a:r>
              <a:rPr lang="fr-FR" sz="2200" dirty="0" err="1"/>
              <a:t>Research</a:t>
            </a:r>
            <a:r>
              <a:rPr lang="fr-FR" sz="2200" dirty="0"/>
              <a:t> Unit</a:t>
            </a:r>
          </a:p>
          <a:p>
            <a:r>
              <a:rPr lang="fr-FR" sz="2200" dirty="0"/>
              <a:t>About 100 </a:t>
            </a:r>
            <a:r>
              <a:rPr lang="fr-FR" sz="2200" dirty="0" err="1"/>
              <a:t>employees</a:t>
            </a:r>
            <a:endParaRPr lang="fr-FR" sz="2200" dirty="0"/>
          </a:p>
          <a:p>
            <a:r>
              <a:rPr lang="en-US" sz="2200" dirty="0"/>
              <a:t>Work on the use of neutrons for the analysis of matter.</a:t>
            </a:r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73" y="1632942"/>
            <a:ext cx="1323677" cy="107706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409629" y="2841093"/>
            <a:ext cx="3883515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Commissariat à l'énergie atomique et aux </a:t>
            </a:r>
            <a:r>
              <a:rPr lang="fr-FR" u="sng" dirty="0" smtClean="0"/>
              <a:t>énergies alternative</a:t>
            </a:r>
            <a:endParaRPr lang="fr-FR" u="sng" dirty="0"/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</a:t>
            </a:r>
            <a:r>
              <a:rPr lang="fr-FR" sz="2200" dirty="0" err="1"/>
              <a:t>organization</a:t>
            </a:r>
            <a:endParaRPr lang="fr-FR" sz="2200" dirty="0"/>
          </a:p>
          <a:p>
            <a:r>
              <a:rPr lang="fr-FR" sz="2200" dirty="0"/>
              <a:t>20 000 </a:t>
            </a:r>
            <a:r>
              <a:rPr lang="fr-FR" sz="2200" dirty="0" err="1"/>
              <a:t>employees</a:t>
            </a:r>
            <a:r>
              <a:rPr lang="fr-FR" sz="2200" dirty="0"/>
              <a:t> </a:t>
            </a:r>
          </a:p>
          <a:p>
            <a:r>
              <a:rPr lang="en-US" sz="2200" dirty="0"/>
              <a:t>1st public research organization in the world ranking of patent filers</a:t>
            </a:r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35" y="1690777"/>
            <a:ext cx="1579245" cy="96139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>
            <a:off x="4230169" y="2742056"/>
            <a:ext cx="17092" cy="3265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455512" y="2841093"/>
            <a:ext cx="332059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Centre National de la Recherche Scientifique</a:t>
            </a:r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institution</a:t>
            </a:r>
          </a:p>
          <a:p>
            <a:r>
              <a:rPr lang="fr-FR" sz="2200" dirty="0" err="1"/>
              <a:t>Advancing</a:t>
            </a:r>
            <a:r>
              <a:rPr lang="fr-FR" sz="2200" dirty="0"/>
              <a:t> </a:t>
            </a:r>
            <a:r>
              <a:rPr lang="fr-FR" sz="2200" dirty="0" err="1"/>
              <a:t>knowledge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</a:t>
            </a:r>
            <a:r>
              <a:rPr lang="fr-FR" sz="2200" dirty="0" err="1"/>
              <a:t>research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8280325" y="2742055"/>
            <a:ext cx="12819" cy="334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8883" y1="57868" x2="56345" y2="43655"/>
                        <a14:foregroundMark x1="58883" y1="40102" x2="58883" y2="40102"/>
                        <a14:foregroundMark x1="57360" y1="36041" x2="57360" y2="36041"/>
                        <a14:foregroundMark x1="58376" y1="32487" x2="58376" y2="32487"/>
                        <a14:foregroundMark x1="58376" y1="32487" x2="58376" y2="32487"/>
                        <a14:foregroundMark x1="30457" y1="34010" x2="30457" y2="34010"/>
                        <a14:foregroundMark x1="26396" y1="30964" x2="26396" y2="30964"/>
                        <a14:foregroundMark x1="17259" y1="29442" x2="17259" y2="29442"/>
                        <a14:foregroundMark x1="12183" y1="38071" x2="12183" y2="38071"/>
                        <a14:foregroundMark x1="14213" y1="45178" x2="14213" y2="45178"/>
                        <a14:foregroundMark x1="14213" y1="53299" x2="14213" y2="53299"/>
                        <a14:foregroundMark x1="20812" y1="57360" x2="20812" y2="57360"/>
                        <a14:foregroundMark x1="30457" y1="54315" x2="30457" y2="54315"/>
                        <a14:foregroundMark x1="28934" y1="53807" x2="28934" y2="53807"/>
                        <a14:foregroundMark x1="44162" y1="74619" x2="44162" y2="74619"/>
                        <a14:foregroundMark x1="44162" y1="85787" x2="44162" y2="85787"/>
                        <a14:foregroundMark x1="44162" y1="82234" x2="44162" y2="82234"/>
                        <a14:foregroundMark x1="44162" y1="78680" x2="44162" y2="78680"/>
                        <a14:foregroundMark x1="44670" y1="89340" x2="44670" y2="89340"/>
                        <a14:foregroundMark x1="45685" y1="46701" x2="45685" y2="46701"/>
                        <a14:foregroundMark x1="43655" y1="52792" x2="43655" y2="52792"/>
                        <a14:foregroundMark x1="44162" y1="56853" x2="44162" y2="56853"/>
                        <a14:foregroundMark x1="44162" y1="50761" x2="44162" y2="50761"/>
                        <a14:foregroundMark x1="46193" y1="38579" x2="46193" y2="38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813" y="1541039"/>
            <a:ext cx="1201016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88" y="2211498"/>
            <a:ext cx="3525516" cy="2259417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10197160" y="2504692"/>
            <a:ext cx="1442245" cy="1435508"/>
            <a:chOff x="5979041" y="3050225"/>
            <a:chExt cx="1418109" cy="141810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2444" y1="38667" x2="52444" y2="38667"/>
                          <a14:foregroundMark x1="52889" y1="37333" x2="52889" y2="37333"/>
                          <a14:foregroundMark x1="63556" y1="38222" x2="63556" y2="38222"/>
                          <a14:foregroundMark x1="45333" y1="36444" x2="45333" y2="36444"/>
                          <a14:foregroundMark x1="34222" y1="36000" x2="34222" y2="3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9041" y="3050225"/>
              <a:ext cx="1418109" cy="1418109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416633" y="3817599"/>
              <a:ext cx="542924" cy="32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.32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268" y="2211498"/>
            <a:ext cx="4025316" cy="233941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41787" y="4334393"/>
            <a:ext cx="248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Pile atomique et le hall des guide avec les détecteur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473" y="173825"/>
            <a:ext cx="2928938" cy="192326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830093" y="4796058"/>
            <a:ext cx="4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Processus de la manipulation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1825" y="2419350"/>
            <a:ext cx="571144" cy="247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7143750" y="1895475"/>
            <a:ext cx="228600" cy="10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7071" y="1509551"/>
            <a:ext cx="118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Échantillon</a:t>
            </a:r>
          </a:p>
        </p:txBody>
      </p:sp>
      <p:sp>
        <p:nvSpPr>
          <p:cNvPr id="28" name="Flèche droite 27"/>
          <p:cNvSpPr/>
          <p:nvPr/>
        </p:nvSpPr>
        <p:spPr>
          <a:xfrm>
            <a:off x="8772197" y="3327025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495738" y="2637670"/>
            <a:ext cx="133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Création des fichier .32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3281" y="3036796"/>
            <a:ext cx="1218349" cy="1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899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Phase </a:t>
            </a:r>
            <a:r>
              <a:rPr lang="fr-FR" dirty="0"/>
              <a:t>Conceptuelle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4796" y="1963738"/>
            <a:ext cx="4630737" cy="1417639"/>
          </a:xfrm>
        </p:spPr>
        <p:txBody>
          <a:bodyPr>
            <a:no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Rédaction du cahier des charges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Planification du déroulement du projet (Agile)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49" y="1019175"/>
            <a:ext cx="5929311" cy="3952875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59429"/>
              </p:ext>
            </p:extLst>
          </p:nvPr>
        </p:nvGraphicFramePr>
        <p:xfrm>
          <a:off x="1450975" y="3464560"/>
          <a:ext cx="5418666" cy="3175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090672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7780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Fonctionnalités</a:t>
                      </a:r>
                      <a:r>
                        <a:rPr lang="fr-FR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fr-FR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800" b="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Contraintes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Création d’une application web interactive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API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Streamlit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l'interface utilisateur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1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Visualisation des données issues des acquisitions neutroniques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Framework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la représentation graphique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0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Stockage sur une base de données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Développement d’une interface simple d’utilisation pour les chercheurs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Extraction des données depuis les fichiers .32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du langage de programmation Python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31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8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300" y="19202"/>
            <a:ext cx="7564437" cy="1478570"/>
          </a:xfrm>
        </p:spPr>
        <p:txBody>
          <a:bodyPr/>
          <a:lstStyle/>
          <a:p>
            <a:r>
              <a:rPr lang="fr-FR" dirty="0"/>
              <a:t>Conception de l’application web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1472" y="2369368"/>
            <a:ext cx="6338927" cy="3974282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/>
              <a:t>Un fichier est composé de : </a:t>
            </a:r>
          </a:p>
          <a:p>
            <a:r>
              <a:rPr lang="fr-FR" sz="1800" dirty="0"/>
              <a:t>bloc 1 : taille fixe de 256 octets, contient le détail des paramètres d’acquisition </a:t>
            </a:r>
          </a:p>
          <a:p>
            <a:r>
              <a:rPr lang="fr-FR" sz="1800" dirty="0"/>
              <a:t>bloc 2 : les valeurs d'intensité acquises par un détecteur de résolution 128 x 128, en binaire sous le format d'entiers non signés codés sur 4 octets</a:t>
            </a:r>
          </a:p>
          <a:p>
            <a:r>
              <a:rPr lang="fr-FR" sz="1800" dirty="0"/>
              <a:t>: le détail de paramètres d'acquisition complémentaires codés à l’aide de caractères ASCII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667" y1="65072" x2="23667" y2="65072"/>
                        <a14:foregroundMark x1="31000" y1="66029" x2="31000" y2="66029"/>
                        <a14:foregroundMark x1="35583" y1="66348" x2="35583" y2="66348"/>
                        <a14:foregroundMark x1="40917" y1="66348" x2="40917" y2="66348"/>
                        <a14:foregroundMark x1="53000" y1="67943" x2="53000" y2="67943"/>
                        <a14:foregroundMark x1="57000" y1="67464" x2="57000" y2="67464"/>
                        <a14:foregroundMark x1="70500" y1="63317" x2="70500" y2="63317"/>
                        <a14:foregroundMark x1="74667" y1="67145" x2="74667" y2="67145"/>
                        <a14:foregroundMark x1="77667" y1="66348" x2="77667" y2="66348"/>
                        <a14:foregroundMark x1="74667" y1="55502" x2="74667" y2="555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3300" y="722232"/>
            <a:ext cx="2710111" cy="141603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444" y1="59111" x2="60444" y2="5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300" y="2292721"/>
            <a:ext cx="2688407" cy="2688407"/>
          </a:xfrm>
          <a:prstGeom prst="rect">
            <a:avLst/>
          </a:prstGeom>
        </p:spPr>
      </p:pic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843883131"/>
              </p:ext>
            </p:extLst>
          </p:nvPr>
        </p:nvGraphicFramePr>
        <p:xfrm>
          <a:off x="2004376" y="279708"/>
          <a:ext cx="6338927" cy="292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8227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8ACEE55-1785-D3B5-F7BD-56F9709EC8C0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11BBD29-9EDC-CE61-E3E2-572532494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367094"/>
              </p:ext>
            </p:extLst>
          </p:nvPr>
        </p:nvGraphicFramePr>
        <p:xfrm>
          <a:off x="1549553" y="482450"/>
          <a:ext cx="6602410" cy="243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CB4F680A-8475-610B-35B7-1D993D2F5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0768" y="499706"/>
            <a:ext cx="802259" cy="8022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E4E9A2-65B1-4073-C804-8E8D1DFB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4394" y="2348798"/>
            <a:ext cx="2786113" cy="40237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39C21-AB84-1EF0-9B88-98ED6F3DC5F2}"/>
              </a:ext>
            </a:extLst>
          </p:cNvPr>
          <p:cNvSpPr txBox="1"/>
          <p:nvPr/>
        </p:nvSpPr>
        <p:spPr>
          <a:xfrm>
            <a:off x="881009" y="2807693"/>
            <a:ext cx="4813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structure de la base de donnée, elle dispose de deux tables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1</a:t>
            </a:r>
            <a:r>
              <a:rPr lang="fr-FR" baseline="30000" dirty="0"/>
              <a:t>ère</a:t>
            </a:r>
            <a:r>
              <a:rPr lang="fr-FR" dirty="0"/>
              <a:t> table « Fichier », servira stockée les caractéristiques des fichiers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2</a:t>
            </a:r>
            <a:r>
              <a:rPr lang="fr-FR" baseline="30000" dirty="0"/>
              <a:t>ème</a:t>
            </a:r>
            <a:r>
              <a:rPr lang="fr-FR" dirty="0"/>
              <a:t> table « </a:t>
            </a:r>
            <a:r>
              <a:rPr lang="fr-FR" dirty="0" err="1"/>
              <a:t>CheckSum</a:t>
            </a:r>
            <a:r>
              <a:rPr lang="fr-FR" dirty="0"/>
              <a:t> », le </a:t>
            </a:r>
            <a:r>
              <a:rPr lang="fr-FR" dirty="0" err="1"/>
              <a:t>CheckSum</a:t>
            </a:r>
            <a:r>
              <a:rPr lang="fr-FR" dirty="0"/>
              <a:t> de chaque fichier.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69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379E1C-9A7B-85AB-ED0B-132FCEF1CFB1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4F6AA56-37EB-3D34-AAFF-72604CE75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610200"/>
              </p:ext>
            </p:extLst>
          </p:nvPr>
        </p:nvGraphicFramePr>
        <p:xfrm>
          <a:off x="1308013" y="368126"/>
          <a:ext cx="6837865" cy="283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29280F21-6FCE-009E-7BCE-D4D842780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20" y="2778633"/>
            <a:ext cx="2772292" cy="11100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7DFC4F-57BA-A4B3-8D5E-14CE8D67DD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/>
          <a:stretch/>
        </p:blipFill>
        <p:spPr bwMode="auto">
          <a:xfrm>
            <a:off x="7958650" y="2093736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790D67-AEB3-DE0E-5E20-85272BDFAF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7"/>
          <a:stretch/>
        </p:blipFill>
        <p:spPr bwMode="auto">
          <a:xfrm>
            <a:off x="7936687" y="4441364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A0B4E0F-FDC8-B603-D7C2-A20057CDBF2A}"/>
              </a:ext>
            </a:extLst>
          </p:cNvPr>
          <p:cNvSpPr txBox="1"/>
          <p:nvPr/>
        </p:nvSpPr>
        <p:spPr>
          <a:xfrm>
            <a:off x="916745" y="3898681"/>
            <a:ext cx="253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i="1" dirty="0"/>
              <a:t>Widget </a:t>
            </a:r>
            <a:r>
              <a:rPr lang="fr-FR" i="1" dirty="0" err="1"/>
              <a:t>Streamlit</a:t>
            </a:r>
            <a:endParaRPr lang="fr-FR" i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211BDF-1EFC-9C55-C38F-FB0839FBF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886" y="3553167"/>
            <a:ext cx="798646" cy="79864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4E62464-EA4E-FFC0-9C39-2F16BE8C750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255812" y="3333649"/>
            <a:ext cx="1588074" cy="61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319E00C-A92D-39D4-EC66-E5B02FE4EA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642532" y="3117991"/>
            <a:ext cx="2316118" cy="83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93B1942-E662-2F8C-092C-76DA379E14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642532" y="3952490"/>
            <a:ext cx="2294155" cy="151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195423C-77FC-729D-523E-C10459E89CB6}"/>
              </a:ext>
            </a:extLst>
          </p:cNvPr>
          <p:cNvSpPr txBox="1"/>
          <p:nvPr/>
        </p:nvSpPr>
        <p:spPr>
          <a:xfrm rot="1383874">
            <a:off x="3137445" y="3095709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d’insertion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C3FC52-A206-3BF6-356A-5007A612F349}"/>
              </a:ext>
            </a:extLst>
          </p:cNvPr>
          <p:cNvSpPr txBox="1"/>
          <p:nvPr/>
        </p:nvSpPr>
        <p:spPr>
          <a:xfrm rot="20526119">
            <a:off x="5615492" y="3053358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</a:t>
            </a:r>
            <a:r>
              <a:rPr lang="fr-FR" sz="1600" i="1" dirty="0" err="1"/>
              <a:t>exctraction</a:t>
            </a:r>
            <a:endParaRPr lang="fr-FR" sz="16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551E3C-6170-A04E-85E9-2FADCB6D92C4}"/>
              </a:ext>
            </a:extLst>
          </p:cNvPr>
          <p:cNvSpPr txBox="1"/>
          <p:nvPr/>
        </p:nvSpPr>
        <p:spPr>
          <a:xfrm rot="2093700">
            <a:off x="5566281" y="4857226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</a:t>
            </a:r>
            <a:r>
              <a:rPr lang="fr-FR" sz="1600" i="1" dirty="0" err="1"/>
              <a:t>exctraction</a:t>
            </a:r>
            <a:endParaRPr lang="fr-FR" sz="16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B1B68A5-71B8-75D4-61DC-4CC9FD36FD75}"/>
              </a:ext>
            </a:extLst>
          </p:cNvPr>
          <p:cNvSpPr txBox="1"/>
          <p:nvPr/>
        </p:nvSpPr>
        <p:spPr>
          <a:xfrm>
            <a:off x="1155300" y="4870242"/>
            <a:ext cx="55560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 de requêtes :</a:t>
            </a:r>
          </a:p>
          <a:p>
            <a:endParaRPr lang="fr-FR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"SELECT </a:t>
            </a:r>
            <a:r>
              <a:rPr lang="fr-FR" sz="1400" dirty="0" err="1"/>
              <a:t>Nom_Fichier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Fichier </a:t>
            </a:r>
            <a:r>
              <a:rPr lang="fr-FR" sz="1400" dirty="0" err="1"/>
              <a:t>Where</a:t>
            </a:r>
            <a:r>
              <a:rPr lang="fr-FR" sz="1400" dirty="0"/>
              <a:t> </a:t>
            </a:r>
            <a:r>
              <a:rPr lang="fr-FR" sz="1400" dirty="0" err="1"/>
              <a:t>CheckSum_Fichier</a:t>
            </a:r>
            <a:r>
              <a:rPr lang="fr-FR" sz="1400" dirty="0"/>
              <a:t> = '%s'"%id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“INSERT INTO </a:t>
            </a:r>
            <a:r>
              <a:rPr lang="en-US" sz="1400" dirty="0" err="1"/>
              <a:t>Fichier</a:t>
            </a:r>
            <a:r>
              <a:rPr lang="en-US" sz="1400" dirty="0"/>
              <a:t> VALUES(?)", (item)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68859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1418</TotalTime>
  <Words>876</Words>
  <Application>Microsoft Office PowerPoint</Application>
  <PresentationFormat>Grand écran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Trebuchet MS</vt:lpstr>
      <vt:lpstr>Tw Cen MT</vt:lpstr>
      <vt:lpstr>Wingdings</vt:lpstr>
      <vt:lpstr>Circuit</vt:lpstr>
      <vt:lpstr>Présentation du rapport du stage</vt:lpstr>
      <vt:lpstr>Summary :</vt:lpstr>
      <vt:lpstr>My work in collaboration with researchers</vt:lpstr>
      <vt:lpstr>Company presentation</vt:lpstr>
      <vt:lpstr>Introduction</vt:lpstr>
      <vt:lpstr> Phase Conceptuelle </vt:lpstr>
      <vt:lpstr>Conception de l’application web </vt:lpstr>
      <vt:lpstr>Présentation PowerPoint</vt:lpstr>
      <vt:lpstr>Présentation PowerPoint</vt:lpstr>
      <vt:lpstr>Conception du logiciel de traitement des données </vt:lpstr>
      <vt:lpstr>Conception du logiciel de traitement des données </vt:lpstr>
      <vt:lpstr>Conception du logiciel de traitement des données </vt:lpstr>
      <vt:lpstr>Conception du logiciel de traitement des données </vt:lpstr>
      <vt:lpstr>Conception du logiciel de traitement des données </vt:lpstr>
      <vt:lpstr>Conclusion </vt:lpstr>
    </vt:vector>
  </TitlesOfParts>
  <Company>CEA Saclay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rapport du stage</dc:title>
  <dc:creator>LACROIX Mathieu</dc:creator>
  <cp:lastModifiedBy>LACROIX Mathieu</cp:lastModifiedBy>
  <cp:revision>40</cp:revision>
  <dcterms:created xsi:type="dcterms:W3CDTF">2022-06-15T09:45:57Z</dcterms:created>
  <dcterms:modified xsi:type="dcterms:W3CDTF">2022-06-20T13:12:21Z</dcterms:modified>
</cp:coreProperties>
</file>